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6" r:id="rId9"/>
    <p:sldId id="267" r:id="rId10"/>
    <p:sldId id="263" r:id="rId11"/>
    <p:sldId id="264" r:id="rId12"/>
    <p:sldId id="268" r:id="rId13"/>
    <p:sldId id="269" r:id="rId14"/>
    <p:sldId id="270" r:id="rId15"/>
    <p:sldId id="265" r:id="rId16"/>
    <p:sldId id="271" r:id="rId17"/>
    <p:sldId id="272" r:id="rId18"/>
    <p:sldId id="273" r:id="rId19"/>
    <p:sldId id="275" r:id="rId20"/>
    <p:sldId id="276" r:id="rId21"/>
    <p:sldId id="27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20" autoAdjust="0"/>
    <p:restoredTop sz="94660"/>
  </p:normalViewPr>
  <p:slideViewPr>
    <p:cSldViewPr snapToGrid="0">
      <p:cViewPr varScale="1">
        <p:scale>
          <a:sx n="81" d="100"/>
          <a:sy n="81" d="100"/>
        </p:scale>
        <p:origin x="739"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jp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E0ABE3-28A3-4C0E-81B8-8A5B60202E43}" type="datetimeFigureOut">
              <a:rPr lang="en-IN" smtClean="0"/>
              <a:t>12-09-2023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9A1998-0A28-44CC-9E84-B20EADC4F172}" type="slidenum">
              <a:rPr lang="en-IN" smtClean="0"/>
              <a:t>‹#›</a:t>
            </a:fld>
            <a:endParaRPr lang="en-IN"/>
          </a:p>
        </p:txBody>
      </p:sp>
    </p:spTree>
    <p:extLst>
      <p:ext uri="{BB962C8B-B14F-4D97-AF65-F5344CB8AC3E}">
        <p14:creationId xmlns:p14="http://schemas.microsoft.com/office/powerpoint/2010/main" val="4069834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F9A1998-0A28-44CC-9E84-B20EADC4F172}" type="slidenum">
              <a:rPr lang="en-IN" smtClean="0"/>
              <a:t>21</a:t>
            </a:fld>
            <a:endParaRPr lang="en-IN"/>
          </a:p>
        </p:txBody>
      </p:sp>
    </p:spTree>
    <p:extLst>
      <p:ext uri="{BB962C8B-B14F-4D97-AF65-F5344CB8AC3E}">
        <p14:creationId xmlns:p14="http://schemas.microsoft.com/office/powerpoint/2010/main" val="1369201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3F614-C257-878C-6D32-078379E8EC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EFC112B-E299-275E-DD66-03D854189A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27FC3F2-5C0B-E16E-97A5-E6CF939A85CE}"/>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5" name="Footer Placeholder 4">
            <a:extLst>
              <a:ext uri="{FF2B5EF4-FFF2-40B4-BE49-F238E27FC236}">
                <a16:creationId xmlns:a16="http://schemas.microsoft.com/office/drawing/2014/main" id="{08129DE3-FCF6-A9E9-0858-C8E2251623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46CAF06-7494-F5B9-3E2F-424D315FB5F6}"/>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2801047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68F94-75EE-0300-0E65-6847AD364C2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F929FF1-BBAE-3500-3048-EBB4333B17E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F69FB1-FEAB-836A-8DE2-32776350E546}"/>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5" name="Footer Placeholder 4">
            <a:extLst>
              <a:ext uri="{FF2B5EF4-FFF2-40B4-BE49-F238E27FC236}">
                <a16:creationId xmlns:a16="http://schemas.microsoft.com/office/drawing/2014/main" id="{AD0A1AE6-D244-8DCF-80B4-4AC4B31764B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AFFA8D0-1EB9-D7D5-2754-0DB4C24530EB}"/>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2395179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5C5027-D520-68E0-1B5B-1D9426BA39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88282C9-25E0-1F41-8F83-B596B0EDC4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94C654-2339-3392-F598-FEC69788ED1F}"/>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5" name="Footer Placeholder 4">
            <a:extLst>
              <a:ext uri="{FF2B5EF4-FFF2-40B4-BE49-F238E27FC236}">
                <a16:creationId xmlns:a16="http://schemas.microsoft.com/office/drawing/2014/main" id="{9FD69AD8-6593-5296-BB76-324E27357A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9291C0-1A07-0F0A-4CC4-E00E2126CA56}"/>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852520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E38AF-536F-36CA-8C39-CFB2444B042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8B01467-D83D-48A9-6190-C387F3CCAE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EEA17B-8BA0-DCE1-A5BD-FB1A9BA521EA}"/>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5" name="Footer Placeholder 4">
            <a:extLst>
              <a:ext uri="{FF2B5EF4-FFF2-40B4-BE49-F238E27FC236}">
                <a16:creationId xmlns:a16="http://schemas.microsoft.com/office/drawing/2014/main" id="{BFD8244E-1BBC-2CB1-8A41-B1B12D2EA4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70CE74-91FF-A2A1-8009-324908D6064C}"/>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2594897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74680-B424-86B9-48D4-8B22F4C5BE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A5CA181-47F5-CFC3-B251-5ADCF5F0D4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E83997-4F29-1A04-BA17-E6084FD020E2}"/>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5" name="Footer Placeholder 4">
            <a:extLst>
              <a:ext uri="{FF2B5EF4-FFF2-40B4-BE49-F238E27FC236}">
                <a16:creationId xmlns:a16="http://schemas.microsoft.com/office/drawing/2014/main" id="{B9E8671C-9F94-141F-5D5D-DA8FD4E7787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0ADB7E3-9540-9676-4B61-BA097A253A8B}"/>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441019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C69DB-E089-689E-96E8-0943D9EB19F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F88CC4D-1EBB-7DE2-0C23-62833DA9FF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378F84C-07E4-697B-BFD9-0D7BD311E8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ECDEE3C-BBED-67AA-2914-D4600FDC0DAF}"/>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6" name="Footer Placeholder 5">
            <a:extLst>
              <a:ext uri="{FF2B5EF4-FFF2-40B4-BE49-F238E27FC236}">
                <a16:creationId xmlns:a16="http://schemas.microsoft.com/office/drawing/2014/main" id="{29DE0376-F1A5-4ECF-074A-A3611111952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00AFB0-DCD0-7243-FD3D-C84B8BDBF450}"/>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3367837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A3477-8633-7676-DD06-25852B71BB1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D49B0D7-01FC-9772-AD07-C8220A0F4E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9646D5-45F8-1D94-98AC-F945973E94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363FA61-D2DA-3303-E6A7-EC43C68DE7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BED1A1-2673-F3E3-5F86-9B19FDD2B5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C7AC77C-925F-4388-8028-D469BE843693}"/>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8" name="Footer Placeholder 7">
            <a:extLst>
              <a:ext uri="{FF2B5EF4-FFF2-40B4-BE49-F238E27FC236}">
                <a16:creationId xmlns:a16="http://schemas.microsoft.com/office/drawing/2014/main" id="{57403678-C436-E163-3E11-D6E24A35D56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1910960-AF59-B65B-3C46-C6D7FA5EA5B3}"/>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3584484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3761-323D-1CF4-82BA-CABF45F6494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8FB98DE-9312-D947-C3AE-0343F9FD0529}"/>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4" name="Footer Placeholder 3">
            <a:extLst>
              <a:ext uri="{FF2B5EF4-FFF2-40B4-BE49-F238E27FC236}">
                <a16:creationId xmlns:a16="http://schemas.microsoft.com/office/drawing/2014/main" id="{D21AB1B3-D6EC-7CDE-6747-7236E8B2B2A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1AB88C8-DF61-3651-0BE8-F3F509A5AD43}"/>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826998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FBDD57-7910-5599-FFB8-FC2ACB7C5F67}"/>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3" name="Footer Placeholder 2">
            <a:extLst>
              <a:ext uri="{FF2B5EF4-FFF2-40B4-BE49-F238E27FC236}">
                <a16:creationId xmlns:a16="http://schemas.microsoft.com/office/drawing/2014/main" id="{D046EFB2-6237-2E82-68AC-BE3B225CF6E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658C749-E8B1-82A8-4794-BD89B2A41627}"/>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2349782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C091A-65B9-4FD9-66E5-C3F4F2BD3E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8F59CC7-282C-2F79-7C4A-C51E1D5D50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7AD5B0D-D42A-D8FA-9B4B-B039785E6C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824FF7-2AE2-844F-D378-7853C490BABC}"/>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6" name="Footer Placeholder 5">
            <a:extLst>
              <a:ext uri="{FF2B5EF4-FFF2-40B4-BE49-F238E27FC236}">
                <a16:creationId xmlns:a16="http://schemas.microsoft.com/office/drawing/2014/main" id="{E7FA2EC6-D802-987E-45AF-5F18A6A6748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AAEBF8A-AF0A-0E46-F891-F0BF825F2F36}"/>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1771722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C82AE-B917-6929-3939-86ED40DAAD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7E09CEA-CA5D-160A-E2BE-D22D54B99F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ED2EA2F-999C-9B3C-043B-A52BB81994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9B626A-C57E-D4B3-C8C4-7126141021AA}"/>
              </a:ext>
            </a:extLst>
          </p:cNvPr>
          <p:cNvSpPr>
            <a:spLocks noGrp="1"/>
          </p:cNvSpPr>
          <p:nvPr>
            <p:ph type="dt" sz="half" idx="10"/>
          </p:nvPr>
        </p:nvSpPr>
        <p:spPr/>
        <p:txBody>
          <a:bodyPr/>
          <a:lstStyle/>
          <a:p>
            <a:fld id="{ABD8AC85-2E68-4081-A58B-AECC318DC341}" type="datetimeFigureOut">
              <a:rPr lang="en-IN" smtClean="0"/>
              <a:t>12-09-2023</a:t>
            </a:fld>
            <a:endParaRPr lang="en-IN"/>
          </a:p>
        </p:txBody>
      </p:sp>
      <p:sp>
        <p:nvSpPr>
          <p:cNvPr id="6" name="Footer Placeholder 5">
            <a:extLst>
              <a:ext uri="{FF2B5EF4-FFF2-40B4-BE49-F238E27FC236}">
                <a16:creationId xmlns:a16="http://schemas.microsoft.com/office/drawing/2014/main" id="{FA5E5FB3-A4B7-F8CA-8AC5-64C272ECB9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F2E8315-8464-AAE4-2539-A1F8AE15066E}"/>
              </a:ext>
            </a:extLst>
          </p:cNvPr>
          <p:cNvSpPr>
            <a:spLocks noGrp="1"/>
          </p:cNvSpPr>
          <p:nvPr>
            <p:ph type="sldNum" sz="quarter" idx="12"/>
          </p:nvPr>
        </p:nvSpPr>
        <p:spPr/>
        <p:txBody>
          <a:bodyPr/>
          <a:lstStyle/>
          <a:p>
            <a:fld id="{4D5276AF-D979-458A-B1B5-B49F151330D1}" type="slidenum">
              <a:rPr lang="en-IN" smtClean="0"/>
              <a:t>‹#›</a:t>
            </a:fld>
            <a:endParaRPr lang="en-IN"/>
          </a:p>
        </p:txBody>
      </p:sp>
    </p:spTree>
    <p:extLst>
      <p:ext uri="{BB962C8B-B14F-4D97-AF65-F5344CB8AC3E}">
        <p14:creationId xmlns:p14="http://schemas.microsoft.com/office/powerpoint/2010/main" val="5172132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965781-DF41-857D-DD7C-749BEA1C0E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B5BB5B-5F86-88ED-BAA8-02A2FF6203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1C95BB-3564-6648-BA0F-FACAE7C134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D8AC85-2E68-4081-A58B-AECC318DC341}" type="datetimeFigureOut">
              <a:rPr lang="en-IN" smtClean="0"/>
              <a:t>12-09-2023</a:t>
            </a:fld>
            <a:endParaRPr lang="en-IN"/>
          </a:p>
        </p:txBody>
      </p:sp>
      <p:sp>
        <p:nvSpPr>
          <p:cNvPr id="5" name="Footer Placeholder 4">
            <a:extLst>
              <a:ext uri="{FF2B5EF4-FFF2-40B4-BE49-F238E27FC236}">
                <a16:creationId xmlns:a16="http://schemas.microsoft.com/office/drawing/2014/main" id="{33B1ACEB-15E4-CA0D-9A8B-C5719357BA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B82F35D-77C3-58A5-9355-7A71870855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5276AF-D979-458A-B1B5-B49F151330D1}" type="slidenum">
              <a:rPr lang="en-IN" smtClean="0"/>
              <a:t>‹#›</a:t>
            </a:fld>
            <a:endParaRPr lang="en-IN"/>
          </a:p>
        </p:txBody>
      </p:sp>
    </p:spTree>
    <p:extLst>
      <p:ext uri="{BB962C8B-B14F-4D97-AF65-F5344CB8AC3E}">
        <p14:creationId xmlns:p14="http://schemas.microsoft.com/office/powerpoint/2010/main" val="19767843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5000"/>
            <a:lum/>
          </a:blip>
          <a:srcRect/>
          <a:stretch>
            <a:fillRect t="-15000" b="-15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53EAD4-0E5A-D4F3-0DCD-62EF9E53A10C}"/>
              </a:ext>
            </a:extLst>
          </p:cNvPr>
          <p:cNvSpPr txBox="1"/>
          <p:nvPr/>
        </p:nvSpPr>
        <p:spPr>
          <a:xfrm>
            <a:off x="4086808" y="1905506"/>
            <a:ext cx="6671388" cy="3046988"/>
          </a:xfrm>
          <a:prstGeom prst="rect">
            <a:avLst/>
          </a:prstGeom>
          <a:noFill/>
        </p:spPr>
        <p:txBody>
          <a:bodyPr wrap="square" rtlCol="0">
            <a:spAutoFit/>
          </a:bodyPr>
          <a:lstStyle/>
          <a:p>
            <a:r>
              <a:rPr lang="en-US" sz="9600" dirty="0">
                <a:latin typeface="Bodoni MT Black" panose="02070A03080606020203" pitchFamily="18" charset="0"/>
              </a:rPr>
              <a:t>Password Cracking</a:t>
            </a:r>
            <a:endParaRPr lang="en-IN" sz="9600" dirty="0">
              <a:latin typeface="Bodoni MT Black" panose="02070A03080606020203" pitchFamily="18" charset="0"/>
            </a:endParaRPr>
          </a:p>
        </p:txBody>
      </p:sp>
    </p:spTree>
    <p:extLst>
      <p:ext uri="{BB962C8B-B14F-4D97-AF65-F5344CB8AC3E}">
        <p14:creationId xmlns:p14="http://schemas.microsoft.com/office/powerpoint/2010/main" val="1593794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5000"/>
            <a:lum/>
          </a:blip>
          <a:srcRect/>
          <a:stretch>
            <a:fillRect t="-7000" b="-7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B505D3-1EE8-8C49-E086-970A7E7C4DC1}"/>
              </a:ext>
            </a:extLst>
          </p:cNvPr>
          <p:cNvSpPr txBox="1"/>
          <p:nvPr/>
        </p:nvSpPr>
        <p:spPr>
          <a:xfrm>
            <a:off x="293451" y="321808"/>
            <a:ext cx="9589884" cy="830997"/>
          </a:xfrm>
          <a:prstGeom prst="rect">
            <a:avLst/>
          </a:prstGeom>
          <a:noFill/>
        </p:spPr>
        <p:txBody>
          <a:bodyPr wrap="square" rtlCol="0">
            <a:spAutoFit/>
          </a:bodyPr>
          <a:lstStyle/>
          <a:p>
            <a:r>
              <a:rPr lang="en-US" sz="4800" dirty="0">
                <a:latin typeface="Arial Black" panose="020B0A04020102020204" pitchFamily="34" charset="0"/>
              </a:rPr>
              <a:t>Parameter being attacked</a:t>
            </a:r>
            <a:endParaRPr lang="en-IN" sz="4800" dirty="0">
              <a:latin typeface="Arial Black" panose="020B0A04020102020204" pitchFamily="34" charset="0"/>
            </a:endParaRPr>
          </a:p>
        </p:txBody>
      </p:sp>
      <p:sp>
        <p:nvSpPr>
          <p:cNvPr id="3" name="TextBox 2">
            <a:extLst>
              <a:ext uri="{FF2B5EF4-FFF2-40B4-BE49-F238E27FC236}">
                <a16:creationId xmlns:a16="http://schemas.microsoft.com/office/drawing/2014/main" id="{D56C77D1-855C-C6E9-3B5E-A02F99CFC432}"/>
              </a:ext>
            </a:extLst>
          </p:cNvPr>
          <p:cNvSpPr txBox="1"/>
          <p:nvPr/>
        </p:nvSpPr>
        <p:spPr>
          <a:xfrm>
            <a:off x="293451" y="1152805"/>
            <a:ext cx="11605098" cy="5632311"/>
          </a:xfrm>
          <a:prstGeom prst="rect">
            <a:avLst/>
          </a:prstGeom>
          <a:noFill/>
        </p:spPr>
        <p:txBody>
          <a:bodyPr wrap="square" rtlCol="0">
            <a:spAutoFit/>
          </a:bodyPr>
          <a:lstStyle/>
          <a:p>
            <a:r>
              <a:rPr lang="en-US" sz="2400" dirty="0"/>
              <a:t>The parameters we are attacking are both the username and password fields of the </a:t>
            </a:r>
            <a:r>
              <a:rPr lang="en-US" sz="2400" dirty="0" err="1"/>
              <a:t>Mutillidae</a:t>
            </a:r>
            <a:r>
              <a:rPr lang="en-US" sz="2400" dirty="0"/>
              <a:t> II web application's login page.</a:t>
            </a:r>
          </a:p>
          <a:p>
            <a:endParaRPr lang="en-US" sz="2400" dirty="0"/>
          </a:p>
          <a:p>
            <a:r>
              <a:rPr lang="en-US" sz="2400" dirty="0"/>
              <a:t>The type of attack we are going to perform is Dictionary attack, an attacker uses a list of common words or phrases (a "dictionary") to attempt login combinations.</a:t>
            </a:r>
          </a:p>
          <a:p>
            <a:endParaRPr lang="en-US" sz="2400" dirty="0"/>
          </a:p>
          <a:p>
            <a:r>
              <a:rPr lang="en-US" sz="2400" dirty="0">
                <a:latin typeface="Söhne"/>
              </a:rPr>
              <a:t>When you have multiple parameters, such as both username and password, you are dealing with a more complex input space.</a:t>
            </a:r>
          </a:p>
          <a:p>
            <a:endParaRPr lang="en-US" sz="2400" dirty="0">
              <a:latin typeface="Söhne"/>
            </a:endParaRPr>
          </a:p>
          <a:p>
            <a:r>
              <a:rPr lang="en-US" sz="2400" dirty="0"/>
              <a:t>Here we employ Cluster bomb fuzzing, which involves generating a wide range of random or semi-random input combinations, can help explore various code paths and uncover unexpected vulnerabilities.</a:t>
            </a:r>
          </a:p>
          <a:p>
            <a:endParaRPr lang="en-US" sz="2400" dirty="0"/>
          </a:p>
          <a:p>
            <a:r>
              <a:rPr lang="en-US" sz="2400" dirty="0"/>
              <a:t>Since we have two parameters, we must have two different dictionaries for each username and password.</a:t>
            </a:r>
          </a:p>
        </p:txBody>
      </p:sp>
    </p:spTree>
    <p:extLst>
      <p:ext uri="{BB962C8B-B14F-4D97-AF65-F5344CB8AC3E}">
        <p14:creationId xmlns:p14="http://schemas.microsoft.com/office/powerpoint/2010/main" val="2709714548"/>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213479-EC52-5858-6C6D-2C69A74D56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29502994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BEF9DF-3133-4BCB-F2DF-3E0555C7B5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8826580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524F3A-7182-3C04-FF85-0827BA85C4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38567179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438D62-36C0-57C8-393D-5500BBAC7F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3096886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086F17-6DEA-F402-71B7-C04E053ECBEF}"/>
              </a:ext>
            </a:extLst>
          </p:cNvPr>
          <p:cNvSpPr txBox="1"/>
          <p:nvPr/>
        </p:nvSpPr>
        <p:spPr>
          <a:xfrm>
            <a:off x="505838" y="340469"/>
            <a:ext cx="5466945" cy="830997"/>
          </a:xfrm>
          <a:prstGeom prst="rect">
            <a:avLst/>
          </a:prstGeom>
          <a:noFill/>
        </p:spPr>
        <p:txBody>
          <a:bodyPr wrap="square" rtlCol="0">
            <a:spAutoFit/>
          </a:bodyPr>
          <a:lstStyle/>
          <a:p>
            <a:r>
              <a:rPr lang="en-US" sz="4800" dirty="0">
                <a:latin typeface="Arial Black" panose="020B0A04020102020204" pitchFamily="34" charset="0"/>
              </a:rPr>
              <a:t>End Output</a:t>
            </a:r>
            <a:endParaRPr lang="en-IN" sz="4800" dirty="0">
              <a:latin typeface="Arial Black" panose="020B0A04020102020204" pitchFamily="34" charset="0"/>
            </a:endParaRPr>
          </a:p>
        </p:txBody>
      </p:sp>
      <p:sp>
        <p:nvSpPr>
          <p:cNvPr id="3" name="TextBox 2">
            <a:extLst>
              <a:ext uri="{FF2B5EF4-FFF2-40B4-BE49-F238E27FC236}">
                <a16:creationId xmlns:a16="http://schemas.microsoft.com/office/drawing/2014/main" id="{484BD24F-55B3-1BF9-1D6D-FA81524CF0D8}"/>
              </a:ext>
            </a:extLst>
          </p:cNvPr>
          <p:cNvSpPr txBox="1"/>
          <p:nvPr/>
        </p:nvSpPr>
        <p:spPr>
          <a:xfrm>
            <a:off x="505838" y="1171466"/>
            <a:ext cx="11605098" cy="5262979"/>
          </a:xfrm>
          <a:prstGeom prst="rect">
            <a:avLst/>
          </a:prstGeom>
          <a:noFill/>
        </p:spPr>
        <p:txBody>
          <a:bodyPr wrap="square" rtlCol="0">
            <a:spAutoFit/>
          </a:bodyPr>
          <a:lstStyle/>
          <a:p>
            <a:r>
              <a:rPr lang="en-US" sz="2400" dirty="0"/>
              <a:t>The end output of a password cracking attack on a login page can provide valuable insights and information about the security of the target system.</a:t>
            </a:r>
          </a:p>
          <a:p>
            <a:endParaRPr lang="en-US" sz="2400" dirty="0"/>
          </a:p>
          <a:p>
            <a:r>
              <a:rPr lang="en-US" sz="2400" b="1" u="sng" dirty="0"/>
              <a:t>Cracked Credentials</a:t>
            </a:r>
            <a:r>
              <a:rPr lang="en-US" sz="2400" dirty="0"/>
              <a:t>: The primary outcome of a successful password cracking attack is the list of cracked credentials. This information can be used to gain access to user accounts.</a:t>
            </a:r>
          </a:p>
          <a:p>
            <a:endParaRPr lang="en-US" sz="2400" dirty="0"/>
          </a:p>
          <a:p>
            <a:r>
              <a:rPr lang="en-US" sz="2400" b="1" u="sng" dirty="0"/>
              <a:t>Success Rate</a:t>
            </a:r>
            <a:r>
              <a:rPr lang="en-US" sz="2400" dirty="0"/>
              <a:t>: The end output should indicate the success rate of the attack, which is the percentage of cracked credentials out of the total attempted.</a:t>
            </a:r>
          </a:p>
          <a:p>
            <a:endParaRPr lang="en-US" sz="2400" dirty="0"/>
          </a:p>
          <a:p>
            <a:r>
              <a:rPr lang="en-US" sz="2400" b="1" u="sng" dirty="0"/>
              <a:t>Time Taken</a:t>
            </a:r>
            <a:r>
              <a:rPr lang="en-US" sz="2400" dirty="0"/>
              <a:t>: Information about the time it took to crack the passwords is crucial. This metric helps gauge the speed and efficiency of the attack.</a:t>
            </a:r>
          </a:p>
          <a:p>
            <a:endParaRPr lang="en-US" sz="2400" dirty="0"/>
          </a:p>
          <a:p>
            <a:r>
              <a:rPr lang="en-US" sz="2400" b="1" u="sng" dirty="0"/>
              <a:t>Security Vulnerabilities</a:t>
            </a:r>
            <a:r>
              <a:rPr lang="en-US" sz="2400" dirty="0"/>
              <a:t>: The output should highlight any security vulnerabilities or weaknesses identified during the attack.</a:t>
            </a:r>
          </a:p>
        </p:txBody>
      </p:sp>
    </p:spTree>
    <p:extLst>
      <p:ext uri="{BB962C8B-B14F-4D97-AF65-F5344CB8AC3E}">
        <p14:creationId xmlns:p14="http://schemas.microsoft.com/office/powerpoint/2010/main" val="148071886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F13063-87A8-2492-704A-4DC927A869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26513836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868988-39D3-BA8F-54C1-B1BA0524DC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33628281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ACD61F-5150-C9D4-5D69-B420A19399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2246908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C3D429-124A-5711-3118-B551C4FF47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3377596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09B1E2-9C1F-E27C-8206-BE684B557413}"/>
              </a:ext>
            </a:extLst>
          </p:cNvPr>
          <p:cNvSpPr txBox="1"/>
          <p:nvPr/>
        </p:nvSpPr>
        <p:spPr>
          <a:xfrm>
            <a:off x="505838" y="241201"/>
            <a:ext cx="5466945" cy="830997"/>
          </a:xfrm>
          <a:prstGeom prst="rect">
            <a:avLst/>
          </a:prstGeom>
          <a:noFill/>
        </p:spPr>
        <p:txBody>
          <a:bodyPr wrap="square" rtlCol="0">
            <a:spAutoFit/>
          </a:bodyPr>
          <a:lstStyle/>
          <a:p>
            <a:r>
              <a:rPr lang="en-US" sz="4800" dirty="0">
                <a:latin typeface="Arial Black" panose="020B0A04020102020204" pitchFamily="34" charset="0"/>
              </a:rPr>
              <a:t>Machine Used</a:t>
            </a:r>
            <a:endParaRPr lang="en-IN" sz="4800" dirty="0">
              <a:latin typeface="Arial Black" panose="020B0A04020102020204" pitchFamily="34" charset="0"/>
            </a:endParaRPr>
          </a:p>
        </p:txBody>
      </p:sp>
      <p:sp>
        <p:nvSpPr>
          <p:cNvPr id="3" name="TextBox 2">
            <a:extLst>
              <a:ext uri="{FF2B5EF4-FFF2-40B4-BE49-F238E27FC236}">
                <a16:creationId xmlns:a16="http://schemas.microsoft.com/office/drawing/2014/main" id="{F44FB0F8-323E-3833-3B1B-AE285C2B232B}"/>
              </a:ext>
            </a:extLst>
          </p:cNvPr>
          <p:cNvSpPr txBox="1"/>
          <p:nvPr/>
        </p:nvSpPr>
        <p:spPr>
          <a:xfrm>
            <a:off x="505838" y="1149033"/>
            <a:ext cx="11079805" cy="5262979"/>
          </a:xfrm>
          <a:prstGeom prst="rect">
            <a:avLst/>
          </a:prstGeom>
          <a:noFill/>
        </p:spPr>
        <p:txBody>
          <a:bodyPr wrap="square" rtlCol="0">
            <a:spAutoFit/>
          </a:bodyPr>
          <a:lstStyle/>
          <a:p>
            <a:r>
              <a:rPr lang="en-US" sz="2400" dirty="0"/>
              <a:t>Kali Linux is the machine used.</a:t>
            </a:r>
          </a:p>
          <a:p>
            <a:endParaRPr lang="en-US" sz="2400" dirty="0"/>
          </a:p>
          <a:p>
            <a:r>
              <a:rPr lang="en-US" sz="2400" dirty="0"/>
              <a:t>People use Kali Linux for a variety of reasons, primarily related to its specialized focus on cybersecurity and penetration testing.</a:t>
            </a:r>
          </a:p>
          <a:p>
            <a:endParaRPr lang="en-US" sz="2400" dirty="0"/>
          </a:p>
          <a:p>
            <a:r>
              <a:rPr lang="en-US" sz="2400" dirty="0"/>
              <a:t>Kali Linux is a Debian-based Linux distribution that comes preloaded with a wide range of security tools and utilities.</a:t>
            </a:r>
          </a:p>
          <a:p>
            <a:endParaRPr lang="en-US" sz="2400" dirty="0"/>
          </a:p>
          <a:p>
            <a:r>
              <a:rPr lang="en-US" sz="2400" dirty="0"/>
              <a:t>Some of the key reasons why people use Kali Linux are </a:t>
            </a:r>
            <a:r>
              <a:rPr lang="en-US" sz="2400" dirty="0" err="1"/>
              <a:t>PenTesting</a:t>
            </a:r>
            <a:r>
              <a:rPr lang="en-US" sz="2400" dirty="0"/>
              <a:t> and Ethical hacking, Security Research and Education, Vulnerability Assessment, Password Cracking, Web Application Testing.</a:t>
            </a:r>
          </a:p>
          <a:p>
            <a:endParaRPr lang="en-US" sz="2400" dirty="0"/>
          </a:p>
          <a:p>
            <a:r>
              <a:rPr lang="en-US" sz="2400" dirty="0"/>
              <a:t>Kali Linux is designed to be accessible to a wide range of users, and it is available in various formats like ISO images and Virtual Machine images.</a:t>
            </a:r>
            <a:endParaRPr lang="en-IN" sz="2400" dirty="0"/>
          </a:p>
        </p:txBody>
      </p:sp>
    </p:spTree>
    <p:extLst>
      <p:ext uri="{BB962C8B-B14F-4D97-AF65-F5344CB8AC3E}">
        <p14:creationId xmlns:p14="http://schemas.microsoft.com/office/powerpoint/2010/main" val="27496682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D1F879-69BE-97A6-5816-27EB9DF34B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4064500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5000"/>
            <a:lum/>
          </a:blip>
          <a:srcRect/>
          <a:stretch>
            <a:fillRect t="-9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6A7044-182E-F9D2-96C8-2859DA9E68CC}"/>
              </a:ext>
            </a:extLst>
          </p:cNvPr>
          <p:cNvSpPr txBox="1"/>
          <p:nvPr/>
        </p:nvSpPr>
        <p:spPr>
          <a:xfrm>
            <a:off x="3443591" y="1906621"/>
            <a:ext cx="7042826" cy="3046988"/>
          </a:xfrm>
          <a:prstGeom prst="rect">
            <a:avLst/>
          </a:prstGeom>
          <a:noFill/>
        </p:spPr>
        <p:txBody>
          <a:bodyPr wrap="square" rtlCol="0">
            <a:spAutoFit/>
          </a:bodyPr>
          <a:lstStyle/>
          <a:p>
            <a:r>
              <a:rPr lang="en-US" sz="9600" dirty="0">
                <a:latin typeface="Bodoni MT Black" panose="02070A03080606020203" pitchFamily="18" charset="0"/>
              </a:rPr>
              <a:t>Thank You</a:t>
            </a:r>
            <a:endParaRPr lang="en-IN" sz="9600" dirty="0">
              <a:latin typeface="Bodoni MT Black" panose="02070A03080606020203" pitchFamily="18" charset="0"/>
            </a:endParaRPr>
          </a:p>
        </p:txBody>
      </p:sp>
    </p:spTree>
    <p:extLst>
      <p:ext uri="{BB962C8B-B14F-4D97-AF65-F5344CB8AC3E}">
        <p14:creationId xmlns:p14="http://schemas.microsoft.com/office/powerpoint/2010/main" val="225102845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BF72BD4-B249-7B9C-AC97-7219C66C5B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344323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ECA9A8-74F9-21AC-002E-986C6BA4F387}"/>
              </a:ext>
            </a:extLst>
          </p:cNvPr>
          <p:cNvSpPr txBox="1"/>
          <p:nvPr/>
        </p:nvSpPr>
        <p:spPr>
          <a:xfrm>
            <a:off x="505838" y="331139"/>
            <a:ext cx="5466945" cy="830997"/>
          </a:xfrm>
          <a:prstGeom prst="rect">
            <a:avLst/>
          </a:prstGeom>
          <a:noFill/>
        </p:spPr>
        <p:txBody>
          <a:bodyPr wrap="square" rtlCol="0">
            <a:spAutoFit/>
          </a:bodyPr>
          <a:lstStyle/>
          <a:p>
            <a:r>
              <a:rPr lang="en-US" sz="4800" dirty="0">
                <a:latin typeface="Arial Black" panose="020B0A04020102020204" pitchFamily="34" charset="0"/>
              </a:rPr>
              <a:t>Tool Used</a:t>
            </a:r>
            <a:endParaRPr lang="en-IN" sz="4800" dirty="0">
              <a:latin typeface="Arial Black" panose="020B0A04020102020204" pitchFamily="34" charset="0"/>
            </a:endParaRPr>
          </a:p>
        </p:txBody>
      </p:sp>
      <p:sp>
        <p:nvSpPr>
          <p:cNvPr id="3" name="TextBox 2">
            <a:extLst>
              <a:ext uri="{FF2B5EF4-FFF2-40B4-BE49-F238E27FC236}">
                <a16:creationId xmlns:a16="http://schemas.microsoft.com/office/drawing/2014/main" id="{357C067C-D889-38BB-B731-15EE551513BB}"/>
              </a:ext>
            </a:extLst>
          </p:cNvPr>
          <p:cNvSpPr txBox="1"/>
          <p:nvPr/>
        </p:nvSpPr>
        <p:spPr>
          <a:xfrm>
            <a:off x="505838" y="1311425"/>
            <a:ext cx="11605098" cy="4893647"/>
          </a:xfrm>
          <a:prstGeom prst="rect">
            <a:avLst/>
          </a:prstGeom>
          <a:noFill/>
        </p:spPr>
        <p:txBody>
          <a:bodyPr wrap="square" rtlCol="0">
            <a:spAutoFit/>
          </a:bodyPr>
          <a:lstStyle/>
          <a:p>
            <a:r>
              <a:rPr lang="en-US" sz="2400" dirty="0"/>
              <a:t>Burp Suite is a web vulnerability scanner and security testing tool commonly used by cybersecurity professionals for web application security assessments.</a:t>
            </a:r>
          </a:p>
          <a:p>
            <a:endParaRPr lang="en-US" sz="2400" dirty="0"/>
          </a:p>
          <a:p>
            <a:r>
              <a:rPr lang="en-US" sz="2400" b="1" u="sng" dirty="0"/>
              <a:t>Web Application Scanning</a:t>
            </a:r>
            <a:r>
              <a:rPr lang="en-US" sz="2400" dirty="0"/>
              <a:t>: Burp Suite can identify and report vulnerabilities in web applications, such as SQL injection, cross-site scripting (XSS), and more.</a:t>
            </a:r>
          </a:p>
          <a:p>
            <a:endParaRPr lang="en-US" sz="2400" dirty="0">
              <a:latin typeface="Söhne"/>
            </a:endParaRPr>
          </a:p>
          <a:p>
            <a:r>
              <a:rPr lang="en-US" sz="2400" b="1" u="sng" dirty="0">
                <a:latin typeface="Söhne"/>
              </a:rPr>
              <a:t>Proxy</a:t>
            </a:r>
            <a:r>
              <a:rPr lang="en-US" sz="2400" dirty="0">
                <a:latin typeface="Söhne"/>
              </a:rPr>
              <a:t>: Burp Suite acts as a proxy between a web browser and a web application, allowing users to intercept and modify HTTP requests and responses. This is helpful for manual testing and identifying potential security flaws.</a:t>
            </a:r>
          </a:p>
          <a:p>
            <a:endParaRPr lang="en-US" sz="2400" dirty="0">
              <a:latin typeface="Söhne"/>
            </a:endParaRPr>
          </a:p>
          <a:p>
            <a:r>
              <a:rPr lang="en-US" sz="2400" b="1" u="sng" dirty="0">
                <a:latin typeface="Söhne"/>
              </a:rPr>
              <a:t>Intruder</a:t>
            </a:r>
            <a:r>
              <a:rPr lang="en-US" sz="2400" dirty="0">
                <a:latin typeface="Söhne"/>
              </a:rPr>
              <a:t>: The Intruder tool in Burp Suite is used to automate various attacks, but it is not specifically designed for password cracking. It can be used for tasks like fuzzing, which involves sending a large number of specially crafted requests to find vulnerabilities.</a:t>
            </a:r>
            <a:endParaRPr lang="en-US" sz="2400" dirty="0"/>
          </a:p>
        </p:txBody>
      </p:sp>
    </p:spTree>
    <p:extLst>
      <p:ext uri="{BB962C8B-B14F-4D97-AF65-F5344CB8AC3E}">
        <p14:creationId xmlns:p14="http://schemas.microsoft.com/office/powerpoint/2010/main" val="678143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88F70E-3E9F-C726-F001-A7A4368AD2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2677883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68A3E8-D253-6C0E-FAA9-D75232CE0348}"/>
              </a:ext>
            </a:extLst>
          </p:cNvPr>
          <p:cNvSpPr txBox="1"/>
          <p:nvPr/>
        </p:nvSpPr>
        <p:spPr>
          <a:xfrm>
            <a:off x="505838" y="340469"/>
            <a:ext cx="5466945" cy="830997"/>
          </a:xfrm>
          <a:prstGeom prst="rect">
            <a:avLst/>
          </a:prstGeom>
          <a:noFill/>
        </p:spPr>
        <p:txBody>
          <a:bodyPr wrap="square" rtlCol="0">
            <a:spAutoFit/>
          </a:bodyPr>
          <a:lstStyle/>
          <a:p>
            <a:r>
              <a:rPr lang="en-US" sz="4800" dirty="0">
                <a:latin typeface="Arial Black" panose="020B0A04020102020204" pitchFamily="34" charset="0"/>
              </a:rPr>
              <a:t>Target</a:t>
            </a:r>
            <a:endParaRPr lang="en-IN" sz="4800" dirty="0">
              <a:latin typeface="Arial Black" panose="020B0A04020102020204" pitchFamily="34" charset="0"/>
            </a:endParaRPr>
          </a:p>
        </p:txBody>
      </p:sp>
      <p:sp>
        <p:nvSpPr>
          <p:cNvPr id="3" name="TextBox 2">
            <a:extLst>
              <a:ext uri="{FF2B5EF4-FFF2-40B4-BE49-F238E27FC236}">
                <a16:creationId xmlns:a16="http://schemas.microsoft.com/office/drawing/2014/main" id="{AD525C61-D081-A0B2-011E-105A685FAB5D}"/>
              </a:ext>
            </a:extLst>
          </p:cNvPr>
          <p:cNvSpPr txBox="1"/>
          <p:nvPr/>
        </p:nvSpPr>
        <p:spPr>
          <a:xfrm>
            <a:off x="505838" y="1254552"/>
            <a:ext cx="11605098" cy="5262979"/>
          </a:xfrm>
          <a:prstGeom prst="rect">
            <a:avLst/>
          </a:prstGeom>
          <a:noFill/>
        </p:spPr>
        <p:txBody>
          <a:bodyPr wrap="square" rtlCol="0">
            <a:spAutoFit/>
          </a:bodyPr>
          <a:lstStyle/>
          <a:p>
            <a:r>
              <a:rPr lang="en-US" sz="2400" dirty="0"/>
              <a:t>The Login page of </a:t>
            </a:r>
            <a:r>
              <a:rPr lang="en-US" sz="2400" dirty="0" err="1"/>
              <a:t>Mutillidae</a:t>
            </a:r>
            <a:r>
              <a:rPr lang="en-US" sz="2400" dirty="0"/>
              <a:t> II is the victim of this attack. Password cracking on the login page of </a:t>
            </a:r>
            <a:r>
              <a:rPr lang="en-US" sz="2400" dirty="0" err="1"/>
              <a:t>Mutillidae</a:t>
            </a:r>
            <a:r>
              <a:rPr lang="en-US" sz="2400" dirty="0"/>
              <a:t> II or any web application for educational and testing purposes typically involves attempting to guess or crack the password of a user account using various techniques.</a:t>
            </a:r>
          </a:p>
          <a:p>
            <a:endParaRPr lang="en-US" sz="2400" dirty="0"/>
          </a:p>
          <a:p>
            <a:r>
              <a:rPr lang="en-US" sz="2400" dirty="0" err="1"/>
              <a:t>Mutillidae</a:t>
            </a:r>
            <a:r>
              <a:rPr lang="en-US" sz="2400" dirty="0"/>
              <a:t> II, also known as "</a:t>
            </a:r>
            <a:r>
              <a:rPr lang="en-US" sz="2400" dirty="0" err="1"/>
              <a:t>Mutillidae</a:t>
            </a:r>
            <a:r>
              <a:rPr lang="en-US" sz="2400" dirty="0"/>
              <a:t>" is a deliberately vulnerable web application that is designed for educational and training purposes in the field of cybersecurity and web application security testing.</a:t>
            </a:r>
          </a:p>
          <a:p>
            <a:endParaRPr lang="en-US" sz="2400" dirty="0"/>
          </a:p>
          <a:p>
            <a:r>
              <a:rPr lang="en-US" sz="2400" dirty="0"/>
              <a:t>It is developed and maintained by OWASP (Open Web Application Security Project), a well-known organization focused on improving the security of software.</a:t>
            </a:r>
          </a:p>
          <a:p>
            <a:endParaRPr lang="en-US" sz="2400" dirty="0">
              <a:latin typeface="Söhne"/>
            </a:endParaRPr>
          </a:p>
          <a:p>
            <a:r>
              <a:rPr lang="en-US" sz="2400" dirty="0" err="1"/>
              <a:t>Mutillidae</a:t>
            </a:r>
            <a:r>
              <a:rPr lang="en-US" sz="2400" dirty="0"/>
              <a:t> 2 is essentially a web application that contains a wide range of known security vulnerabilities, such as SQL injection, cross-site scripting (XSS), and more.</a:t>
            </a:r>
          </a:p>
        </p:txBody>
      </p:sp>
    </p:spTree>
    <p:extLst>
      <p:ext uri="{BB962C8B-B14F-4D97-AF65-F5344CB8AC3E}">
        <p14:creationId xmlns:p14="http://schemas.microsoft.com/office/powerpoint/2010/main" val="4043830994"/>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A83900C-6AB7-967C-554E-6BA27F68AD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2830214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38314C-8B8F-58DF-9B30-FFC11AE112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2365997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4C1750-6007-BCC2-AC7A-3190ABCBDA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6875"/>
            <a:ext cx="12192000" cy="6064250"/>
          </a:xfrm>
          <a:prstGeom prst="rect">
            <a:avLst/>
          </a:prstGeom>
        </p:spPr>
      </p:pic>
    </p:spTree>
    <p:extLst>
      <p:ext uri="{BB962C8B-B14F-4D97-AF65-F5344CB8AC3E}">
        <p14:creationId xmlns:p14="http://schemas.microsoft.com/office/powerpoint/2010/main" val="4155140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285</TotalTime>
  <Words>655</Words>
  <Application>Microsoft Office PowerPoint</Application>
  <PresentationFormat>Widescreen</PresentationFormat>
  <Paragraphs>49</Paragraphs>
  <Slides>21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Arial Black</vt:lpstr>
      <vt:lpstr>Bodoni MT Black</vt:lpstr>
      <vt:lpstr>Calibri</vt:lpstr>
      <vt:lpstr>Calibri Light</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Samarth</dc:creator>
  <cp:lastModifiedBy>Samarth</cp:lastModifiedBy>
  <cp:revision>39</cp:revision>
  <dcterms:created xsi:type="dcterms:W3CDTF">2023-09-10T18:26:35Z</dcterms:created>
  <dcterms:modified xsi:type="dcterms:W3CDTF">2023-09-12T13:56:03Z</dcterms:modified>
</cp:coreProperties>
</file>

<file path=docProps/thumbnail.jpeg>
</file>